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7" r:id="rId2"/>
    <p:sldId id="258" r:id="rId3"/>
    <p:sldId id="272" r:id="rId4"/>
    <p:sldId id="276" r:id="rId5"/>
    <p:sldId id="273" r:id="rId6"/>
    <p:sldId id="274" r:id="rId7"/>
    <p:sldId id="275" r:id="rId8"/>
    <p:sldId id="277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304" r:id="rId17"/>
    <p:sldId id="305" r:id="rId18"/>
    <p:sldId id="306" r:id="rId19"/>
    <p:sldId id="286" r:id="rId20"/>
    <p:sldId id="287" r:id="rId21"/>
    <p:sldId id="288" r:id="rId22"/>
    <p:sldId id="289" r:id="rId23"/>
    <p:sldId id="293" r:id="rId24"/>
    <p:sldId id="294" r:id="rId25"/>
    <p:sldId id="295" r:id="rId26"/>
    <p:sldId id="296" r:id="rId27"/>
    <p:sldId id="300" r:id="rId28"/>
    <p:sldId id="301" r:id="rId29"/>
    <p:sldId id="302" r:id="rId30"/>
    <p:sldId id="263" r:id="rId31"/>
    <p:sldId id="264" r:id="rId32"/>
    <p:sldId id="265" r:id="rId33"/>
    <p:sldId id="266" r:id="rId34"/>
    <p:sldId id="308" r:id="rId3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4698" autoAdjust="0"/>
  </p:normalViewPr>
  <p:slideViewPr>
    <p:cSldViewPr>
      <p:cViewPr varScale="1">
        <p:scale>
          <a:sx n="102" d="100"/>
          <a:sy n="102" d="100"/>
        </p:scale>
        <p:origin x="-12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9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EEFD14-E21C-4F81-B538-E4D063D6E84F}" type="datetimeFigureOut">
              <a:rPr lang="ru-RU" smtClean="0"/>
              <a:t>21.02.2024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41CBAE-05D2-465D-BF56-399C827B5B7E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41CBAE-05D2-465D-BF56-399C827B5B7E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0EFD5-2037-4B2B-A8EA-32C853FAD01C}" type="datetimeFigureOut">
              <a:rPr lang="ru-RU" smtClean="0"/>
              <a:pPr/>
              <a:t>21.02.2024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769447-C460-4DA2-87C0-98D3F81DDA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95736" y="1628801"/>
            <a:ext cx="4824536" cy="2016223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ru-RU" sz="6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sz="60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науки </a:t>
            </a:r>
            <a:endParaRPr lang="ru-RU" sz="6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548680"/>
            <a:ext cx="1137786" cy="1083552"/>
          </a:xfrm>
          <a:prstGeom prst="rect">
            <a:avLst/>
          </a:prstGeom>
          <a:noFill/>
        </p:spPr>
      </p:pic>
      <p:pic>
        <p:nvPicPr>
          <p:cNvPr id="102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2051720" cy="4365104"/>
          </a:xfrm>
          <a:prstGeom prst="rect">
            <a:avLst/>
          </a:prstGeom>
          <a:noFill/>
        </p:spPr>
      </p:pic>
      <p:pic>
        <p:nvPicPr>
          <p:cNvPr id="1027" name="Picture 3" descr="C:\Users\Администратор\Desktop\163528567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092280" y="0"/>
            <a:ext cx="2051720" cy="4293096"/>
          </a:xfrm>
          <a:prstGeom prst="rect">
            <a:avLst/>
          </a:prstGeom>
          <a:noFill/>
        </p:spPr>
      </p:pic>
      <p:pic>
        <p:nvPicPr>
          <p:cNvPr id="1029" name="Picture 5" descr="C:\Users\Администратор\Desktop\завантаження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3645024"/>
            <a:ext cx="1695450" cy="2695575"/>
          </a:xfrm>
          <a:prstGeom prst="rect">
            <a:avLst/>
          </a:prstGeom>
          <a:noFill/>
        </p:spPr>
      </p:pic>
      <p:pic>
        <p:nvPicPr>
          <p:cNvPr id="1030" name="Picture 6" descr="C:\Users\Администратор\Desktop\6e31c2a53bd1f6099849be01988ddf33-800x800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419872" y="3645024"/>
            <a:ext cx="2579440" cy="2579440"/>
          </a:xfrm>
          <a:prstGeom prst="rect">
            <a:avLst/>
          </a:prstGeom>
          <a:noFill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3645024"/>
            <a:ext cx="1761000" cy="27444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6632"/>
            <a:ext cx="6264696" cy="6408712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наукових текстах подяки здебільшого виокремлюють у нумеровані або ненумеровані розділи статей, які так і називають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«Подяка(и)»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що відповідно структурує наукову працю й водночас привертає увагу читача до змісту виділеної частини.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Зрідка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вони є завершальним абзацом останнього розділу статті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(«Підсумки», «Заключні зауваження», «Висновки»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тощо), про що інформують спеціальні конструкції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 закінчення, на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завершення,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наприклад: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закінчення автор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висловлює подяку…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336704" cy="6336704"/>
          </a:xfrm>
        </p:spPr>
        <p:txBody>
          <a:bodyPr>
            <a:normAutofit fontScale="775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Переважна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більшість висловів подяки має експліцитний характер завдяки стрижневим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перформативам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подякувати, подяка, вдячність, вдячний, які різною мірою інтенсифікують значення подяки. Як правило, такі подяки мають усталену форму і складаються з двох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ілокутивної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пропозитивної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висловлено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висловлюють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вдячність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…за участь у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обговоренні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Автор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подяку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проведенні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експерименту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вдячні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ідею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…;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висловлюють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вдячність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за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надання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результатів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елементарних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діаграм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для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чистої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води; Автор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подяку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числових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розрахунках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Висловлюю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подяку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роботи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обговорення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547664" y="188640"/>
            <a:ext cx="6120680" cy="6480720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Зрідка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прагматичне значення вдячності, виражене в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ілокутивній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частині, посилюють емоційно-експресивні номінації: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щиру, глибоку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та їхні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похідні, наприклад: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Автор висловлює глибоку 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подяку,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Автор щиро вдячний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та ін. </a:t>
            </a: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Вишукано-ввічливою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є подяка, витримана у високій тональності етикетного спілкування, емоційний контекст якої створюють спеціальні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лексеми, наприклад: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важаємо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за приємний обов’язок подякувати</a:t>
            </a:r>
            <a:r>
              <a:rPr lang="uk-UA" sz="2200" i="1" dirty="0" smtClean="0">
                <a:latin typeface="Times New Roman" pitchFamily="18" charset="0"/>
                <a:cs typeface="Times New Roman" pitchFamily="18" charset="0"/>
              </a:rPr>
              <a:t>…</a:t>
            </a:r>
            <a:endParaRPr lang="uk-UA" sz="2200" i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Морфологічною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особливістю писемної форми наукового спілкування є висловлення подяки від третьої особи однини чи множини (якщо авторами статті є кілька осіб) і лише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поодиноких випадках – від першої особи однини, однак особове значення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цьому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випадку виражене граматично-дієслівною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формою, а не займенником, що пояснюється максимою скромності автора.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264696" cy="5865515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Пропозитивна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ж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частина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містить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непрямої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позитивної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, а то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високопозитивної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того, кому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висловлюють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300" dirty="0" err="1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3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Автори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висловлюють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300" i="1" dirty="0" err="1" smtClean="0">
                <a:latin typeface="Times New Roman" pitchFamily="18" charset="0"/>
                <a:cs typeface="Times New Roman" pitchFamily="18" charset="0"/>
              </a:rPr>
              <a:t>подяку</a:t>
            </a:r>
            <a:r>
              <a:rPr lang="ru-RU" sz="2300" i="1" dirty="0" smtClean="0">
                <a:latin typeface="Times New Roman" pitchFamily="18" charset="0"/>
                <a:cs typeface="Times New Roman" pitchFamily="18" charset="0"/>
              </a:rPr>
              <a:t>…за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корисні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дискусії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300" i="1" dirty="0" err="1">
                <a:latin typeface="Times New Roman" pitchFamily="18" charset="0"/>
                <a:cs typeface="Times New Roman" pitchFamily="18" charset="0"/>
              </a:rPr>
              <a:t>зауваження</a:t>
            </a:r>
            <a:r>
              <a:rPr lang="ru-RU" sz="2300" i="1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правило, такі оцінки мають утилітарний (корисний,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стимулювальний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тощо) або ж </a:t>
            </a:r>
            <a:r>
              <a:rPr lang="uk-UA" sz="2300" dirty="0" err="1">
                <a:latin typeface="Times New Roman" pitchFamily="18" charset="0"/>
                <a:cs typeface="Times New Roman" pitchFamily="18" charset="0"/>
              </a:rPr>
              <a:t>емоційно-кваліфікативний</a:t>
            </a:r>
            <a:r>
              <a:rPr lang="uk-UA" sz="2300" dirty="0">
                <a:latin typeface="Times New Roman" pitchFamily="18" charset="0"/>
                <a:cs typeface="Times New Roman" pitchFamily="18" charset="0"/>
              </a:rPr>
              <a:t> (неоціненний) характер і виражені прикметниками відповідної семантики. Інколи оцінка є імпліцитною і має виразно нестандартний (з наближенням до компліментарного) </a:t>
            </a:r>
            <a:r>
              <a:rPr lang="uk-UA" sz="2300" dirty="0" smtClean="0">
                <a:latin typeface="Times New Roman" pitchFamily="18" charset="0"/>
                <a:cs typeface="Times New Roman" pitchFamily="18" charset="0"/>
              </a:rPr>
              <a:t>характер, наприклад: </a:t>
            </a:r>
            <a:r>
              <a:rPr lang="uk-UA" sz="2300" i="1" dirty="0">
                <a:latin typeface="Times New Roman" pitchFamily="18" charset="0"/>
                <a:cs typeface="Times New Roman" pitchFamily="18" charset="0"/>
              </a:rPr>
              <a:t>Спілкування з </a:t>
            </a:r>
            <a:r>
              <a:rPr lang="uk-UA" sz="2300" i="1" dirty="0" smtClean="0">
                <a:latin typeface="Times New Roman" pitchFamily="18" charset="0"/>
                <a:cs typeface="Times New Roman" pitchFamily="18" charset="0"/>
              </a:rPr>
              <a:t>професором…не </a:t>
            </a:r>
            <a:r>
              <a:rPr lang="uk-UA" sz="2300" i="1" dirty="0">
                <a:latin typeface="Times New Roman" pitchFamily="18" charset="0"/>
                <a:cs typeface="Times New Roman" pitchFamily="18" charset="0"/>
              </a:rPr>
              <a:t>тільки допомагало з’ясувати властивості </a:t>
            </a:r>
            <a:r>
              <a:rPr lang="uk-UA" sz="2300" i="1" dirty="0" err="1">
                <a:latin typeface="Times New Roman" pitchFamily="18" charset="0"/>
                <a:cs typeface="Times New Roman" pitchFamily="18" charset="0"/>
              </a:rPr>
              <a:t>фрактальних</a:t>
            </a:r>
            <a:r>
              <a:rPr lang="uk-UA" sz="2300" i="1" dirty="0">
                <a:latin typeface="Times New Roman" pitchFamily="18" charset="0"/>
                <a:cs typeface="Times New Roman" pitchFamily="18" charset="0"/>
              </a:rPr>
              <a:t> об’єктів, але також слугувало джерелом натхнення.</a:t>
            </a:r>
            <a:endParaRPr lang="uk-UA" sz="23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264696" cy="593752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Структурно-змістовою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особливістю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подячного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дискурсі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інформація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фінансову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підтримку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проведеного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дослідження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завершує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текст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передує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sz="3000" dirty="0" err="1" smtClean="0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аналізованих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 текстах, як правило, </a:t>
            </a:r>
            <a:r>
              <a:rPr lang="ru-RU" sz="3000" dirty="0" err="1">
                <a:latin typeface="Times New Roman" pitchFamily="18" charset="0"/>
                <a:cs typeface="Times New Roman" pitchFamily="18" charset="0"/>
              </a:rPr>
              <a:t>персоналізовані</a:t>
            </a:r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 Причому 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най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менування 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тих, кому її висловлюють, має різний ступінь </a:t>
            </a:r>
            <a:r>
              <a:rPr lang="uk-UA" sz="3000" dirty="0" err="1">
                <a:latin typeface="Times New Roman" pitchFamily="18" charset="0"/>
                <a:cs typeface="Times New Roman" pitchFamily="18" charset="0"/>
              </a:rPr>
              <a:t>етикетизації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найменший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 коли вказано лише прізвище з ініціалами, </a:t>
            </a:r>
            <a:r>
              <a:rPr lang="uk-UA" sz="3000" b="1" dirty="0">
                <a:latin typeface="Times New Roman" pitchFamily="18" charset="0"/>
                <a:cs typeface="Times New Roman" pitchFamily="18" charset="0"/>
              </a:rPr>
              <a:t>найвищий</a:t>
            </a:r>
            <a:r>
              <a:rPr lang="uk-UA" sz="3000" dirty="0">
                <a:latin typeface="Times New Roman" pitchFamily="18" charset="0"/>
                <a:cs typeface="Times New Roman" pitchFamily="18" charset="0"/>
              </a:rPr>
              <a:t>, якщо названо наукові ступені та звання, посади адресатів.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75656" y="357166"/>
            <a:ext cx="6192688" cy="6240186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Висловлення </a:t>
            </a:r>
            <a:r>
              <a:rPr lang="uk-UA" sz="2700" b="1" dirty="0">
                <a:latin typeface="Times New Roman" pitchFamily="18" charset="0"/>
                <a:cs typeface="Times New Roman" pitchFamily="18" charset="0"/>
              </a:rPr>
              <a:t>вдячності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наукових текстах подекуди має імпліцитний характер. Так, у </a:t>
            </a:r>
            <a:r>
              <a:rPr lang="uk-UA" sz="2700" dirty="0" err="1">
                <a:latin typeface="Times New Roman" pitchFamily="18" charset="0"/>
                <a:cs typeface="Times New Roman" pitchFamily="18" charset="0"/>
              </a:rPr>
              <a:t>виокремленому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розділі </a:t>
            </a: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«Подяки»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або наприкінці завершальних розділів, наприклад </a:t>
            </a:r>
            <a:r>
              <a:rPr lang="uk-UA" sz="2700" i="1" dirty="0">
                <a:latin typeface="Times New Roman" pitchFamily="18" charset="0"/>
                <a:cs typeface="Times New Roman" pitchFamily="18" charset="0"/>
              </a:rPr>
              <a:t>«Висновків»,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може бути лише вказано (без відповідних </a:t>
            </a:r>
            <a:r>
              <a:rPr lang="uk-UA" sz="2700" dirty="0" err="1">
                <a:latin typeface="Times New Roman" pitchFamily="18" charset="0"/>
                <a:cs typeface="Times New Roman" pitchFamily="18" charset="0"/>
              </a:rPr>
              <a:t>перформативів-подяк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), за підтримки яких грантів або фундацій виконане те чи інше дослідження.</a:t>
            </a:r>
          </a:p>
          <a:p>
            <a:pPr marL="0" indent="360363" algn="just">
              <a:buNone/>
            </a:pP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, подяка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наукових писемних текстах втрачає ознаки факультативності й виступає одним </a:t>
            </a:r>
            <a:r>
              <a:rPr lang="uk-UA" sz="27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важливих структурних засобів </a:t>
            </a:r>
            <a:r>
              <a:rPr lang="uk-UA" sz="2700" dirty="0" err="1">
                <a:latin typeface="Times New Roman" pitchFamily="18" charset="0"/>
                <a:cs typeface="Times New Roman" pitchFamily="18" charset="0"/>
              </a:rPr>
              <a:t>етикетизації</a:t>
            </a:r>
            <a:r>
              <a:rPr lang="uk-UA" sz="2700" dirty="0">
                <a:latin typeface="Times New Roman" pitchFamily="18" charset="0"/>
                <a:cs typeface="Times New Roman" pitchFamily="18" charset="0"/>
              </a:rPr>
              <a:t> україномовного наукового тексту. 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6632"/>
            <a:ext cx="6264696" cy="6624736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офіційному спілкуванні особливе значення мають ті види мовленнєвого етикету, які представляють категорію ввічливості, а саме: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звертання, вітання, прощання, подяка, вибачення, прохання. </a:t>
            </a: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найяскравіший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часто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вживаний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вид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мовленнєвого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Суть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тому,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назвати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співрозмовника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метою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привернути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звернутись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проханням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пропозицією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428604"/>
            <a:ext cx="6264696" cy="6024732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Сьогодні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реєстр слів-звертань офіційного вжитку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складають: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пане (пані, панове), добродію (добродійко, добродії), друзі, товариство, колеги, громадо, громадянине (громадянко, громадяни), товаришу (товаришко, товариші)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які супроводжують етикетні означення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вельмишановний,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вельмиповажний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глибокоповажний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високодостойний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, шановний, дорогий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напр.: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високоповажний пане Президенте, 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глибокоповажні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пані та панове, дорогі друзі, високоповажна святочна громадо, шановні колеги.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336704" cy="6264696"/>
          </a:xfrm>
        </p:spPr>
        <p:txBody>
          <a:bodyPr>
            <a:normAutofit fontScale="700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Вибір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звертання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значно залежить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від тональності спілкування. Офіційна величальна функція закріпилася сьогодні за звертанням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пане (пані, панове). 	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офіційному, здебільшого усному, спілкуванні послуговуються цим звертанням у поєднанні з прізвищем або назвою особи за фахом чи родом діяльності, напр.: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пане Ткачук, пане професоре, пане ректоре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Це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шанобливо-ввічливе звертання поширилось в українській мові під впливом польської,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якій воно має нейтральне значення. Як офіційне звертання до високопоставлених привілейованих верств суспільства «Словник староукраїнської мови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XIV–XV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ст.» фіксує з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XIV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ст. Пізніше воно узвичаїлося як ввічлива форма звертання до людей незалежно від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їхнього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соціального становища в інтелігентному, а потім селянському середовищі. Вживалося самостійно або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поєднанні з іменем, напр.: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Пані!</a:t>
            </a:r>
            <a:r>
              <a:rPr lang="uk-UA" i="1" dirty="0" err="1">
                <a:latin typeface="Times New Roman" pitchFamily="18" charset="0"/>
                <a:cs typeface="Times New Roman" pitchFamily="18" charset="0"/>
              </a:rPr>
              <a:t>Пані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 Інно!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264696" cy="6408712"/>
          </a:xfrm>
        </p:spPr>
        <p:txBody>
          <a:bodyPr>
            <a:noAutofit/>
          </a:bodyPr>
          <a:lstStyle/>
          <a:p>
            <a:pPr marL="0" lvl="0" indent="360363" algn="ctr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Етикетний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тексту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рецензії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Найбільшою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стійкістю і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значно «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ритуальністю» вживання етикетних лексем і виразів відзначається жанр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рецензії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Порівняно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 іншими науковими жанрами рецензію вирізняє переважання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коментувальної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, оцінювальної інформації.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тексті рецензій відбувається «переорієнтація» комунікативного статусу основної і допоміжної інформації. </a:t>
            </a: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Оціночні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вирази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лексеми набувають у текстах рецензій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«етикетного характеру»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і виявляють мовну поведінку рецензента щодо автора рецензованої праці. Вибір цих мовних засобів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значно «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програмується» структурою рецензії і конкретизується змістом рецензованої праці, що знаходить відображення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специфіці індивідуального стилю.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</a:t>
            </a:r>
            <a:endParaRPr lang="ru-RU" sz="6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500174"/>
            <a:ext cx="6264696" cy="4625989"/>
          </a:xfrm>
        </p:spPr>
        <p:txBody>
          <a:bodyPr>
            <a:normAutofit fontScale="92500"/>
          </a:bodyPr>
          <a:lstStyle/>
          <a:p>
            <a:pPr marL="0" lv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сучасної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науки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lvl="0" indent="0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Етикетні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прощання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Етикетний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характер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тексту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рецензії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Види стійких мовних висловів наукового етикету,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їхні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особливості.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41985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  <p:pic>
        <p:nvPicPr>
          <p:cNvPr id="9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336704" cy="633670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Вступна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частина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обов’язково передбачає схвалення своєчасності виходу й оцінку значущості рецензованої праці, що зумовлює і появу типової, до певної міри стандартної лексики (напр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перший у східнослов’янському мовознавстві опис; нова оригінальна лексикографічна праця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Актуальність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очікуваність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конкретного видання підкреслюється рядом стереотипних конструкцій, є своєрідним виявом «наукового компліменту» як-от: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оригінальний, давно очікуваний, є першою спробою глобального дослідження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тощо.</a:t>
            </a:r>
          </a:p>
          <a:p>
            <a:pPr marL="0" indent="360363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Кожен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автор вибирає один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з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можливих варіантів зачину, модифікуючи чи залишаючи незмінним основний лексико-граматичний каркас.</a:t>
            </a:r>
          </a:p>
        </p:txBody>
      </p:sp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9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336704" cy="6336704"/>
          </a:xfrm>
        </p:spPr>
        <p:txBody>
          <a:bodyPr>
            <a:normAutofit fontScale="92500" lnSpcReduction="1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Основна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частина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рецензії менш регламентована щодо вибору етикетних одиниць, що уможливлює більший вияв індивідуального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 у структурно-семантичній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організації тексту.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рецензіях переважають ті ж комунікативні елементи, що й у наукових статтях. Окрім того, рецензенти послуговуються виразами побажання. Власне вони передають поліфонію наукового тексту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створюють його своєрідну модальність.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264696" cy="5937523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Єдність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рецензента </a:t>
            </a:r>
            <a:r>
              <a:rPr lang="ru-RU" sz="2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автора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виявлятись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оцінку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конкретних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положень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рецензованої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праці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допомогою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містять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лексеми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об’єднані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навколо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err="1">
                <a:latin typeface="Times New Roman" pitchFamily="18" charset="0"/>
                <a:cs typeface="Times New Roman" pitchFamily="18" charset="0"/>
              </a:rPr>
              <a:t>лексико-граматичного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 поля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200" b="1" dirty="0" err="1"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напр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ладні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погодитись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радше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…; на думку автора (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важко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200" i="1" dirty="0" err="1">
                <a:latin typeface="Times New Roman" pitchFamily="18" charset="0"/>
                <a:cs typeface="Times New Roman" pitchFamily="18" charset="0"/>
              </a:rPr>
              <a:t>погодитися</a:t>
            </a:r>
            <a:r>
              <a:rPr lang="ru-RU" sz="2200" i="1" dirty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Однак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не завжди рецензент погоджується з автором. Інформація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«незгоди»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вводиться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текст найчастіше за допомогою дієслів умовного способу як побажання (напр.: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хотілося б, доцільно було б, краще було б),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або складнопідрядними одиницями і підрядними умовними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Це надає науковому викладу меншої категоричності. Водночас – це вияв наукового такту. Особливо це стосується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завершальної частини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рецензій, в якій аналізуються прорахунки автора.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85728"/>
            <a:ext cx="6264696" cy="6239616"/>
          </a:xfrm>
        </p:spPr>
        <p:txBody>
          <a:bodyPr>
            <a:normAutofit fontScale="32500" lnSpcReduction="20000"/>
          </a:bodyPr>
          <a:lstStyle/>
          <a:p>
            <a:pPr algn="ctr">
              <a:buNone/>
            </a:pPr>
            <a:r>
              <a:rPr lang="ru-RU" sz="7400" b="1" dirty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uk-UA" sz="7400" b="1" dirty="0" smtClean="0">
                <a:latin typeface="Times New Roman" pitchFamily="18" charset="0"/>
                <a:cs typeface="Times New Roman" pitchFamily="18" charset="0"/>
              </a:rPr>
              <a:t>Види стійких мовних висловів наукового етикету, їхні </a:t>
            </a:r>
            <a:r>
              <a:rPr lang="uk-UA" sz="7400" b="1" dirty="0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endParaRPr lang="ru-RU" sz="7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За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умовами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змістом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мовленнєвого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розрізняють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15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стійких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dirty="0" err="1">
                <a:latin typeface="Times New Roman" pitchFamily="18" charset="0"/>
                <a:cs typeface="Times New Roman" pitchFamily="18" charset="0"/>
              </a:rPr>
              <a:t>висловів</a:t>
            </a:r>
            <a:r>
              <a:rPr lang="ru-RU" sz="62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1. Звертання.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2. Вітання.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3. Знайомство.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4. Запрошення.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5. Прохання.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6. Вибачення.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7. Згода.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8. Незгода.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9. Скарга.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10. Втішання.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11. Комплімент.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12. Несхвалення.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13. Побажання.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14. Вдячність. </a:t>
            </a:r>
          </a:p>
          <a:p>
            <a:pPr algn="just">
              <a:buNone/>
            </a:pPr>
            <a:r>
              <a:rPr lang="uk-UA" sz="6200" dirty="0">
                <a:latin typeface="Times New Roman" pitchFamily="18" charset="0"/>
                <a:cs typeface="Times New Roman" pitchFamily="18" charset="0"/>
              </a:rPr>
              <a:t>15. Прощання.</a:t>
            </a:r>
          </a:p>
        </p:txBody>
      </p:sp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9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85728"/>
            <a:ext cx="6264696" cy="6095600"/>
          </a:xfrm>
        </p:spPr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Відбором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етикетних мовних формул у кожному виді мовленнєвого етикету створюється та чи інша тональність спілкування, тобто соціальна якість спілкування, яку можна визначити як ступінь дотримання етичних норм у процесі комунікації. 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європейському культурному ареалі виділяють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ять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видів тональностей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спілкування.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1. Висока.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Нейтральна.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3. Звичайна.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4. Фамільярна.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5. Вульгарна.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264696" cy="6264696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Висока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тональність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спілкування характерна для зустрічей на найвищому рівні – сфера суто формальних суспільних структур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урочисті збори, засідання, презентації, ювілейні заходи, прес-конференції, брифінги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тощо);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нейтральна тональність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панує у сфері офіційних установ під час спілкування з колегами, співробітниками;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звичайна тональність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реалізується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сфері побуту (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магазин, майстерня, пошта, транспорт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тощо);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фамільярна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сім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ї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дружньому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товаристві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вульгарна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неконтрольованих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ситуаціях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перебуває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межею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57166"/>
            <a:ext cx="6264696" cy="5768997"/>
          </a:xfrm>
        </p:spPr>
        <p:txBody>
          <a:bodyPr>
            <a:normAutofit fontScale="85000" lnSpcReduction="1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Ділове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пов’язане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вибором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формул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тональностей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високої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нейтральної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Важливо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добре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засвоїти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чинники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впливають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словесної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формули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конкретній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стать,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соціальний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статус адресата;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2) особисті якості співрозмовників;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умови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час,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тривалість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4) характер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взаємин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між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співрозмовниками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85728"/>
            <a:ext cx="6264696" cy="5840435"/>
          </a:xfrm>
        </p:spPr>
        <p:txBody>
          <a:bodyPr>
            <a:normAutofit fontScale="70000" lnSpcReduction="20000"/>
          </a:bodyPr>
          <a:lstStyle/>
          <a:p>
            <a:pPr marL="0" indent="360363" algn="ctr">
              <a:buNone/>
            </a:pPr>
            <a:r>
              <a:rPr lang="uk-UA" sz="3400" b="1" dirty="0">
                <a:latin typeface="Times New Roman" pitchFamily="18" charset="0"/>
                <a:cs typeface="Times New Roman" pitchFamily="18" charset="0"/>
              </a:rPr>
              <a:t>Пам’ятаймо!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стилю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окресленого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кола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(напр.: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колеги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підстилі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вчений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науково-навчальному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підстилі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).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360363" algn="just">
              <a:buNone/>
            </a:pPr>
            <a:r>
              <a:rPr lang="uk-UA" dirty="0">
                <a:latin typeface="Times New Roman" pitchFamily="18" charset="0"/>
                <a:cs typeface="Times New Roman" pitchFamily="18" charset="0"/>
              </a:rPr>
              <a:t>2. Мовний етикет науки обслуговує одну із сфер фахового спілкування, ось тому засоби його вираження мають певні розрізнювальні ознаки залежно від різновиду наукового стилю.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3. Структура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писемного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4. В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усному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спілкуванні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переважають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прощання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писемному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схвалення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побажання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Вибір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засобів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підпорядковується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вимогам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структурно-семантичної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тексту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і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жанрового статусу.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57166"/>
            <a:ext cx="6264696" cy="5768997"/>
          </a:xfrm>
        </p:spPr>
        <p:txBody>
          <a:bodyPr>
            <a:normAutofit fontScale="32500" lnSpcReduction="20000"/>
          </a:bodyPr>
          <a:lstStyle/>
          <a:p>
            <a:pPr marL="0" indent="360363" algn="ctr">
              <a:buNone/>
            </a:pPr>
            <a:r>
              <a:rPr lang="uk-UA" sz="6000" b="1" dirty="0">
                <a:latin typeface="Times New Roman" pitchFamily="18" charset="0"/>
                <a:cs typeface="Times New Roman" pitchFamily="18" charset="0"/>
              </a:rPr>
              <a:t>Загальні формули мовного </a:t>
            </a:r>
            <a:r>
              <a:rPr lang="uk-UA" sz="6000" b="1" dirty="0" smtClean="0">
                <a:latin typeface="Times New Roman" pitchFamily="18" charset="0"/>
                <a:cs typeface="Times New Roman" pitchFamily="18" charset="0"/>
              </a:rPr>
              <a:t>етикету</a:t>
            </a:r>
            <a:endParaRPr lang="uk-UA" sz="6000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Вагомі наукові здобутки...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Заслугою автора 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Слушною є думка...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Слушно вважати, що...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Справедливе твердження 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Справедливо стверджувати...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Без сумніву, Ви маєте рацію ... </a:t>
            </a:r>
          </a:p>
          <a:p>
            <a:pPr marL="0" indent="360363">
              <a:buNone/>
            </a:pPr>
            <a:r>
              <a:rPr lang="uk-UA" sz="6200" i="1" dirty="0">
                <a:latin typeface="Times New Roman" pitchFamily="18" charset="0"/>
                <a:cs typeface="Times New Roman" pitchFamily="18" charset="0"/>
              </a:rPr>
              <a:t>Безперечно, ваші міркування...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увагу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прихильне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ставлення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до мене! 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Дякую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слушні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доповнення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запитання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! 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Складаємо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щиру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подяку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... за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цінні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зауваження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поради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... </a:t>
            </a:r>
          </a:p>
          <a:p>
            <a:pPr marL="0" indent="360363">
              <a:buNone/>
            </a:pP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ладні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погодитись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радше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... </a:t>
            </a:r>
          </a:p>
          <a:p>
            <a:pPr marL="0" indent="360363">
              <a:buNone/>
            </a:pP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Краще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було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б ... </a:t>
            </a:r>
          </a:p>
          <a:p>
            <a:pPr marL="0" indent="360363">
              <a:buNone/>
            </a:pP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На наш </a:t>
            </a:r>
            <a:r>
              <a:rPr lang="ru-RU" sz="6200" i="1" dirty="0" err="1" smtClean="0">
                <a:latin typeface="Times New Roman" pitchFamily="18" charset="0"/>
                <a:cs typeface="Times New Roman" pitchFamily="18" charset="0"/>
              </a:rPr>
              <a:t>погляд</a:t>
            </a:r>
            <a:r>
              <a:rPr lang="ru-RU" sz="6200" i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нашу думку ... </a:t>
            </a:r>
          </a:p>
          <a:p>
            <a:pPr marL="0" indent="360363">
              <a:buNone/>
            </a:pP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Ми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дотримуємось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іншої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6200" i="1" dirty="0" err="1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6200" i="1" dirty="0">
                <a:latin typeface="Times New Roman" pitchFamily="18" charset="0"/>
                <a:cs typeface="Times New Roman" pitchFamily="18" charset="0"/>
              </a:rPr>
              <a:t>...</a:t>
            </a:r>
            <a:endParaRPr lang="uk-UA" sz="62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57166"/>
            <a:ext cx="6264696" cy="6240186"/>
          </a:xfrm>
        </p:spPr>
        <p:txBody>
          <a:bodyPr>
            <a:normAutofit fontScale="92500"/>
          </a:bodyPr>
          <a:lstStyle/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Науковим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текстам (і усному мовленню) властиве вживання своєрідного граматичного засобу мовного етикету: авторського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«ми»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(напр.: </a:t>
            </a:r>
            <a:r>
              <a:rPr lang="uk-UA" i="1" dirty="0">
                <a:latin typeface="Times New Roman" pitchFamily="18" charset="0"/>
                <a:cs typeface="Times New Roman" pitchFamily="18" charset="0"/>
              </a:rPr>
              <a:t>на наш погляд, вважаємо, ми переконані, ми дотримуємось іншої класифікації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Правомірність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функціонування таких конструкцій, що є наслідком еволюції авторського </a:t>
            </a:r>
            <a:r>
              <a:rPr lang="uk-UA" b="1" dirty="0">
                <a:latin typeface="Times New Roman" pitchFamily="18" charset="0"/>
                <a:cs typeface="Times New Roman" pitchFamily="18" charset="0"/>
              </a:rPr>
              <a:t>«я»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, залишається дискусійною, хоч і не суперечить нормам сучасної української мови.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Autofit/>
          </a:bodyPr>
          <a:lstStyle/>
          <a:p>
            <a:r>
              <a:rPr lang="ru-RU" sz="4800" b="1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ru-RU" sz="48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908720"/>
            <a:ext cx="6264696" cy="521744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Ботвина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Н.В.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Офіційно-діловий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Артек, 1998.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Гінзбург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М.Д.	Десять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відомих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правил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ділового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</a:t>
            </a:r>
            <a:br>
              <a:rPr lang="ru-RU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стилю,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зведені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систему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Стандартизація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сертифікація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якість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2004.  № 2.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Жайворонок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В.В.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професійній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Вища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школа, 2006.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4. Коваль А.П.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Структура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тексту. К., 1970.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Мацько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Л.І.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фахової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2007.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6.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Мацюк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Каравела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2007.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7. Михайлова О.Т.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Харків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, 2000.</a:t>
            </a: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8.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Онуфрієнко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Г.С.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стиль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алгоритмічними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приписами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2-ге вид.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перероб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та доп.  К. : Центр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л-ри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2009. 392 с.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9.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Селігей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П.О.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Науковець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//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2012. № 4. С. 18–28.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10.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Семеног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О.М. Культура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  213 с.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11.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Практикум. К. : ВЦ «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Академія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», 2009.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12. Шевчук С.В.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професійним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спрямуванням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підручник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. К. :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Алерта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2010.</a:t>
            </a:r>
          </a:p>
          <a:p>
            <a:pPr marL="0" indent="0" algn="just">
              <a:buNone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13. Ярема С. На теми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Львів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, 2002. 44 с.</a:t>
            </a:r>
          </a:p>
          <a:p>
            <a:pPr marL="0" indent="0">
              <a:buFont typeface="Wingdings" pitchFamily="2" charset="2"/>
              <a:buChar char="Ø"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endParaRPr lang="ru-RU" sz="1400" dirty="0"/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85728"/>
            <a:ext cx="6336704" cy="584043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Практичні завдання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Напишіть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етикетні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найчастотніші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з-поміж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усному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мовленні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слугують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для: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а)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встановлення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контакту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слухачами на початку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доповіді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бесіди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б)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діалогізації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активізації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уваги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слухачів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332656"/>
            <a:ext cx="6408712" cy="6192688"/>
          </a:xfrm>
        </p:spPr>
        <p:txBody>
          <a:bodyPr>
            <a:normAutofit fontScale="85000" lnSpcReduction="20000"/>
          </a:bodyPr>
          <a:lstStyle/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2.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вперше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послухали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лекцію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відомого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вирішили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з’ясувати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деякі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деталі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звернетеся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вченого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основі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теоретичної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довідки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укладіть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перелік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лексико-семантичних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особливостей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висловлення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подяки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текстах.</a:t>
            </a:r>
          </a:p>
          <a:p>
            <a:pPr marL="0" indent="36036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	</a:t>
            </a: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Випишіть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передмов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вступних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частин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монографій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етикетні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З’ясуйте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яка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особливість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мовного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етикету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представлена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них.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вираження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85728"/>
            <a:ext cx="6264696" cy="5840435"/>
          </a:xfrm>
        </p:spPr>
        <p:txBody>
          <a:bodyPr>
            <a:normAutofit lnSpcReduction="10000"/>
          </a:bodyPr>
          <a:lstStyle/>
          <a:p>
            <a:pPr marL="0" indent="360363" algn="just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Змоделюйте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етикетні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360363" algn="just"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представлення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лектора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latin typeface="Times New Roman" pitchFamily="18" charset="0"/>
                <a:cs typeface="Times New Roman" pitchFamily="18" charset="0"/>
              </a:rPr>
              <a:t>аудиторії</a:t>
            </a:r>
            <a:r>
              <a:rPr lang="en-US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виступу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;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випадкова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зустріч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своїм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колишнім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вчителем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зібранні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32656"/>
            <a:ext cx="6264696" cy="5551745"/>
          </a:xfrm>
        </p:spPr>
        <p:txBody>
          <a:bodyPr/>
          <a:lstStyle/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6.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Перегляньте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початки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монографій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випишіть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посвят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Назвіть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особливості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їхньої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структурно-семантичної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організації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кому б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присвятили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власну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наукову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працю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360363" algn="just">
              <a:buNone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Напишіть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текст </a:t>
            </a:r>
            <a:r>
              <a:rPr lang="ru-RU" b="1" dirty="0" err="1">
                <a:latin typeface="Times New Roman" pitchFamily="18" charset="0"/>
                <a:cs typeface="Times New Roman" pitchFamily="18" charset="0"/>
              </a:rPr>
              <a:t>цієї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посвяти.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Шпалери для робочого столу Маки на білому фоні на oboi.tochka.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4084273"/>
            <a:ext cx="5040560" cy="2646294"/>
          </a:xfrm>
          <a:prstGeom prst="rect">
            <a:avLst/>
          </a:prstGeom>
          <a:noFill/>
        </p:spPr>
      </p:pic>
      <p:pic>
        <p:nvPicPr>
          <p:cNvPr id="2053" name="Picture 5" descr="Изолированный вид сбоку на цветок мака на белом фоне | Премиум Фото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11960" y="1484784"/>
            <a:ext cx="2688902" cy="1537743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051720" y="1700808"/>
            <a:ext cx="50405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uk-UA" sz="96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9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2" descr="C:\Users\Администратор\Desktop\лого ВНАУ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404664"/>
            <a:ext cx="1137786" cy="1083552"/>
          </a:xfrm>
          <a:prstGeom prst="rect">
            <a:avLst/>
          </a:prstGeom>
          <a:noFill/>
        </p:spPr>
      </p:pic>
      <p:pic>
        <p:nvPicPr>
          <p:cNvPr id="12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0"/>
            <a:ext cx="2051720" cy="4365104"/>
          </a:xfrm>
          <a:prstGeom prst="rect">
            <a:avLst/>
          </a:prstGeom>
          <a:noFill/>
        </p:spPr>
      </p:pic>
      <p:pic>
        <p:nvPicPr>
          <p:cNvPr id="13" name="Picture 3" descr="C:\Users\Администратор\Desktop\1635285671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92280" y="0"/>
            <a:ext cx="2051720" cy="42930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6632"/>
            <a:ext cx="6264696" cy="6408712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1.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науки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 Є результатом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значних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мовностилістичних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процесів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відбулися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царині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стилю. 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2. Має свої особливості. Виявляються вони не лише у своєрідності системи лексичних і граматичних засобів його вираження, але й у специфіці типових етикетних ситуацій. </a:t>
            </a: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Вирізняється також функціонуванням виразів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різних формах наукового спілкування – усному й писемному.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 Як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мовна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універсалія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закономірності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виявляються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функціональних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стилях. 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0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Регулює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поведінку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взаємини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окресленого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кола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мовців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(напр.: 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учений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колеги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власне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підстилі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; учений –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учні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науково-навчальному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підстилі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 marL="0" indent="360363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стилі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визначається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формою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336704" cy="6336704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усному спілкуванні науковців переважають такі елементи мовного етикету: 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звертання, прощання, подяка. </a:t>
            </a:r>
          </a:p>
          <a:p>
            <a:pPr marL="0" indent="360363" algn="just"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Вибір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мовних засобів в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 усному мовленні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майже повністю підпорядковується вимогам структурно-семантичної організації конкретного виду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жанру публічного виступу. </a:t>
            </a:r>
          </a:p>
          <a:p>
            <a:pPr marL="0" indent="360363" algn="just"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Найбільшою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ритуальністю (і консервативністю) вживання позначені етикетні вирази, що обслуговують процедуру 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публічного захисту дисертацій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(напр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uk-UA" sz="1900" i="1" dirty="0">
                <a:latin typeface="Times New Roman" pitchFamily="18" charset="0"/>
                <a:cs typeface="Times New Roman" pitchFamily="18" charset="0"/>
              </a:rPr>
              <a:t>звертання до голови і членів спеціалізованої ради, вирази подяки опонентам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тощо). </a:t>
            </a:r>
          </a:p>
          <a:p>
            <a:pPr marL="0" indent="360363" algn="just">
              <a:buNone/>
            </a:pP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Мінімальна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«свобода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вибору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», 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стереотипність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притаманна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етикетним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виразам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вітання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прощання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. Напр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.,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викладач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скористається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нейтральними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формулами на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Добрий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день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!» –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«До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побачення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!», «До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зустрічі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!», «До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наступної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лекції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!».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Зустрівши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науковій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свого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колегу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цей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же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викладач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привітати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урочистим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Моє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шанування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!».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господар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організатор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конференції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доречним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виразити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вітання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«Радий Вас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вітати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нашому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місті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!».</a:t>
            </a:r>
            <a:endParaRPr lang="uk-UA" sz="19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357166"/>
            <a:ext cx="6264696" cy="6168178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Стрижень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писемного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елементи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ситуацій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згода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схвалення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i="1" dirty="0" err="1">
                <a:latin typeface="Times New Roman" pitchFamily="18" charset="0"/>
                <a:cs typeface="Times New Roman" pitchFamily="18" charset="0"/>
              </a:rPr>
              <a:t>побажання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виникають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як результат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гармонійного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співіснування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семантичного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комунікативного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потоків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інформації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науковому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тексті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0" indent="360363" algn="just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Науковий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текст, як відомо, комунікативно об’єднує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основну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й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додаткову інформацію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Семантично вона також є різнорідною: інформація наукового тексту складається з власне авторської інформації та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інтекстової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що є результатом уваги автора до праць попередників і полеміки з ними, якщо їхні позиції не збігаються. Така інформація представлена найчастіше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цитуванні,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безпосередньому чи опосередкованому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60648"/>
            <a:ext cx="6336704" cy="6597352"/>
          </a:xfrm>
        </p:spPr>
        <p:txBody>
          <a:bodyPr>
            <a:noAutofit/>
          </a:bodyPr>
          <a:lstStyle/>
          <a:p>
            <a:pPr marL="0" indent="360363" algn="just"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Писемна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традиція наукового тексту передбачає дотримання певних правил співіснування власне авторської </a:t>
            </a: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uk-UA" sz="1900" dirty="0" err="1">
                <a:latin typeface="Times New Roman" pitchFamily="18" charset="0"/>
                <a:cs typeface="Times New Roman" pitchFamily="18" charset="0"/>
              </a:rPr>
              <a:t>інтекстової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 (чужої) інформації. </a:t>
            </a:r>
          </a:p>
          <a:p>
            <a:pPr marL="0" indent="360363" algn="just">
              <a:buNone/>
            </a:pPr>
            <a:r>
              <a:rPr lang="uk-UA" sz="1900" dirty="0" smtClean="0">
                <a:latin typeface="Times New Roman" pitchFamily="18" charset="0"/>
                <a:cs typeface="Times New Roman" pitchFamily="18" charset="0"/>
              </a:rPr>
              <a:t>Мовний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етикет регулює три основні </a:t>
            </a:r>
            <a:r>
              <a:rPr lang="uk-UA" sz="1900" b="1" dirty="0">
                <a:latin typeface="Times New Roman" pitchFamily="18" charset="0"/>
                <a:cs typeface="Times New Roman" pitchFamily="18" charset="0"/>
              </a:rPr>
              <a:t>різновиди такої взаємодії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marL="0" indent="360363" algn="just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) нейтральна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автора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(проста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констатація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поглядів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учених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передусім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семантиці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видів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вставностей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(напр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.: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зазначив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запропонував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наголошував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займався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 marL="0" indent="360363" algn="just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схвалення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 smtClean="0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зумовлено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подібністю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навіть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адекватністю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точок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зору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автора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науковців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чином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виявляється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прикментиково-прислівниковим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лексичним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ланцюжком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, як-то: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слушний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слушно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справедливий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/ справедливо,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елементами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автокоментувальних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вставностями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«без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сумніву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», «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безперечно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); </a:t>
            </a:r>
            <a:endParaRPr lang="ru-RU" sz="1900" dirty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ru-RU" sz="19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несприйняття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автором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позиції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b="1" dirty="0" err="1">
                <a:latin typeface="Times New Roman" pitchFamily="18" charset="0"/>
                <a:cs typeface="Times New Roman" pitchFamily="18" charset="0"/>
              </a:rPr>
              <a:t>авторів</a:t>
            </a:r>
            <a:r>
              <a:rPr lang="ru-RU" sz="19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>
                <a:latin typeface="Times New Roman" pitchFamily="18" charset="0"/>
                <a:cs typeface="Times New Roman" pitchFamily="18" charset="0"/>
              </a:rPr>
              <a:t>певна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гра-дуальність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dirty="0">
                <a:latin typeface="Times New Roman" pitchFamily="18" charset="0"/>
                <a:cs typeface="Times New Roman" pitchFamily="18" charset="0"/>
              </a:rPr>
              <a:t>такого </a:t>
            </a:r>
            <a:r>
              <a:rPr lang="ru-RU" sz="1900" dirty="0" err="1" smtClean="0">
                <a:latin typeface="Times New Roman" pitchFamily="18" charset="0"/>
                <a:cs typeface="Times New Roman" pitchFamily="18" charset="0"/>
              </a:rPr>
              <a:t>несприйняття</a:t>
            </a:r>
            <a:r>
              <a:rPr lang="ru-RU" sz="1900" dirty="0" smtClean="0">
                <a:latin typeface="Times New Roman" pitchFamily="18" charset="0"/>
                <a:cs typeface="Times New Roman" pitchFamily="18" charset="0"/>
              </a:rPr>
              <a:t>, напр.:</a:t>
            </a:r>
            <a:r>
              <a:rPr lang="ru-RU" sz="19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сумнів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несприйняття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900" i="1" dirty="0" err="1">
                <a:latin typeface="Times New Roman" pitchFamily="18" charset="0"/>
                <a:cs typeface="Times New Roman" pitchFamily="18" charset="0"/>
              </a:rPr>
              <a:t>заперечення</a:t>
            </a:r>
            <a:r>
              <a:rPr lang="ru-RU" sz="1900" i="1" dirty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19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16632"/>
            <a:ext cx="6336704" cy="6408712"/>
          </a:xfrm>
        </p:spPr>
        <p:txBody>
          <a:bodyPr>
            <a:normAutofit fontScale="92500" lnSpcReduction="20000"/>
          </a:bodyPr>
          <a:lstStyle/>
          <a:p>
            <a:pPr marL="0" indent="360363" algn="just">
              <a:buNone/>
            </a:pP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етикет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безперечно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узгоджується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нормами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етики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360363"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собливість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 наукового мовного етикету на противагу текстам інших стилів, виявляється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тому, що етикетні вирази відображають специфічні правила мовної поведінки здебільшого одного з </a:t>
            </a:r>
            <a:r>
              <a:rPr lang="uk-UA" dirty="0" err="1">
                <a:latin typeface="Times New Roman" pitchFamily="18" charset="0"/>
                <a:cs typeface="Times New Roman" pitchFamily="18" charset="0"/>
              </a:rPr>
              <a:t>комунікантів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. Вибір етикетної формули не залежить від віку, характеру взаємин науковців, місця й часу їхнього спілкування. Він повністю визначається формою наукового спілкування, його різновидом,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жанром;  </a:t>
            </a:r>
            <a:r>
              <a:rPr lang="uk-UA" dirty="0">
                <a:latin typeface="Times New Roman" pitchFamily="18" charset="0"/>
                <a:cs typeface="Times New Roman" pitchFamily="18" charset="0"/>
              </a:rPr>
              <a:t>узгоджується із структурою наукового тексту.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88640"/>
            <a:ext cx="6336704" cy="6408712"/>
          </a:xfrm>
        </p:spPr>
        <p:txBody>
          <a:bodyPr>
            <a:noAutofit/>
          </a:bodyPr>
          <a:lstStyle/>
          <a:p>
            <a:pPr marL="0" lvl="0" indent="0"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Етикетні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вирази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звертання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прощання</a:t>
            </a:r>
            <a:r>
              <a:rPr lang="ru-RU" sz="2400" b="1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b="1" i="1" dirty="0" err="1" smtClean="0">
                <a:latin typeface="Times New Roman" pitchFamily="18" charset="0"/>
                <a:cs typeface="Times New Roman" pitchFamily="18" charset="0"/>
              </a:rPr>
              <a:t>подяка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усного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 smtClean="0">
                <a:latin typeface="Times New Roman" pitchFamily="18" charset="0"/>
                <a:cs typeface="Times New Roman" pitchFamily="18" charset="0"/>
              </a:rPr>
              <a:t>науковців</a:t>
            </a:r>
            <a:endParaRPr lang="uk-UA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Одним з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виявів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ввічливості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писемного наукового спілкування є увага до праць попередників і повага до читача. У наукових текстах ця максима реалізується за допомогою різних прийомів і засобів: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цитування, покликів, оцінок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тощо.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Особливо яскраво вона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експлікується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у висловах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подяки.</a:t>
            </a:r>
          </a:p>
          <a:p>
            <a:pPr marL="0" indent="360363" algn="just">
              <a:buNone/>
            </a:pP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засіб </a:t>
            </a:r>
            <a:r>
              <a:rPr lang="uk-UA" sz="2200" dirty="0" err="1">
                <a:latin typeface="Times New Roman" pitchFamily="18" charset="0"/>
                <a:cs typeface="Times New Roman" pitchFamily="18" charset="0"/>
              </a:rPr>
              <a:t>етикетизації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 україномовного наукового спілкування подяку вважають факультативним компонентом, уживаним лише в обмежених ситуаціях усного спілкування (напр., після закінчення наукової доповіді чи лекції: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«Дякую за увагу!», «Дякую за запитання!»,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або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під час захисту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дисертації </a:t>
            </a:r>
            <a:r>
              <a:rPr lang="uk-UA" sz="2200" i="1" dirty="0">
                <a:latin typeface="Times New Roman" pitchFamily="18" charset="0"/>
                <a:cs typeface="Times New Roman" pitchFamily="18" charset="0"/>
              </a:rPr>
              <a:t>– «Дякую за слушні зауваження!» )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(у відповіді опонентові) і дуже рідко </a:t>
            </a:r>
            <a:r>
              <a:rPr lang="uk-UA" sz="2200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200" dirty="0">
                <a:latin typeface="Times New Roman" pitchFamily="18" charset="0"/>
                <a:cs typeface="Times New Roman" pitchFamily="18" charset="0"/>
              </a:rPr>
              <a:t>наукових статтях.</a:t>
            </a:r>
          </a:p>
        </p:txBody>
      </p:sp>
      <p:pic>
        <p:nvPicPr>
          <p:cNvPr id="6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789040"/>
            <a:ext cx="1442496" cy="3068960"/>
          </a:xfrm>
          <a:prstGeom prst="rect">
            <a:avLst/>
          </a:prstGeom>
          <a:noFill/>
        </p:spPr>
      </p:pic>
      <p:pic>
        <p:nvPicPr>
          <p:cNvPr id="7" name="Picture 2" descr="C:\Users\Администратор\Desktop\16352856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01504" y="0"/>
            <a:ext cx="1442496" cy="3068960"/>
          </a:xfrm>
          <a:prstGeom prst="rect">
            <a:avLst/>
          </a:prstGeom>
          <a:noFill/>
        </p:spPr>
      </p:pic>
      <p:pic>
        <p:nvPicPr>
          <p:cNvPr id="8" name="Picture 1" descr="C:\Users\Администратор\Desktop\163528567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47000" y="3022600"/>
            <a:ext cx="1397000" cy="3835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479</TotalTime>
  <Words>2540</Words>
  <Application>Microsoft Office PowerPoint</Application>
  <PresentationFormat>Экран (4:3)</PresentationFormat>
  <Paragraphs>148</Paragraphs>
  <Slides>34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5" baseType="lpstr">
      <vt:lpstr>Тема Office</vt:lpstr>
      <vt:lpstr>Слайд 1</vt:lpstr>
      <vt:lpstr>План</vt:lpstr>
      <vt:lpstr>Література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</dc:title>
  <dc:creator>User</dc:creator>
  <cp:lastModifiedBy>Администратор</cp:lastModifiedBy>
  <cp:revision>107</cp:revision>
  <dcterms:created xsi:type="dcterms:W3CDTF">2021-10-01T11:00:05Z</dcterms:created>
  <dcterms:modified xsi:type="dcterms:W3CDTF">2024-02-21T20:10:58Z</dcterms:modified>
</cp:coreProperties>
</file>